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66" r:id="rId3"/>
    <p:sldId id="267" r:id="rId4"/>
    <p:sldId id="268" r:id="rId5"/>
    <p:sldId id="269" r:id="rId6"/>
    <p:sldId id="270" r:id="rId7"/>
    <p:sldId id="277" r:id="rId8"/>
    <p:sldId id="280" r:id="rId9"/>
    <p:sldId id="272" r:id="rId10"/>
    <p:sldId id="279" r:id="rId11"/>
    <p:sldId id="273" r:id="rId12"/>
    <p:sldId id="274" r:id="rId13"/>
    <p:sldId id="275" r:id="rId14"/>
    <p:sldId id="27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Триголос" initials="АТ" lastIdx="1" clrIdx="0">
    <p:extLst>
      <p:ext uri="{19B8F6BF-5375-455C-9EA6-DF929625EA0E}">
        <p15:presenceInfo xmlns:p15="http://schemas.microsoft.com/office/powerpoint/2012/main" userId="7a9e3036f41bf3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54AD-06B9-424F-A8CC-77F01DFD2CE7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6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97031-8F3D-4FDE-9D80-0A204FA6F9DA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B899-2FA9-4120-8445-7128BEA6EFE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6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96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EE82-12A7-44FE-A7BD-45EF7602D179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5490-8A55-4322-9849-EA5162DB4BC3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FD88-7C8E-4F7C-B688-81DC008D74D6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6310-1DE2-467D-8CD4-C9AF97EE437D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E938-FFD2-4AFC-8ED1-94F0560401CE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8391-06B4-44B6-B068-32A60A41B763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2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18F75-E69F-4DF1-ADB7-F8F5B742B8D6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485E-E4C7-44B6-9B66-DBB27F59F461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FCC8-947E-44A0-8620-46D264B7A4D6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5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tp.fa.ru/jour/article/view/950/63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0495" y="3060051"/>
            <a:ext cx="12109410" cy="210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Прогнозирование стоимости акций на российском рынке с использованием машинного обучения и анализа текстовых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9381067" y="6068258"/>
            <a:ext cx="39888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Автор: Алексей Триголос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2400" dirty="0"/>
              <a:t>Руководитель: Руслан Каюмов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08209" y="6589157"/>
            <a:ext cx="1340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3053813" y="495526"/>
            <a:ext cx="8536727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Результаты средних </a:t>
            </a:r>
            <a:r>
              <a:rPr lang="en-US" sz="4400" b="1" dirty="0"/>
              <a:t>MAPE </a:t>
            </a:r>
            <a:r>
              <a:rPr lang="ru-RU" sz="4400" b="1" dirty="0"/>
              <a:t>ошибок</a:t>
            </a:r>
            <a:endParaRPr lang="ru-RU" sz="44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8320948-9C0C-4FDB-B689-BD85FB72F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81025"/>
              </p:ext>
            </p:extLst>
          </p:nvPr>
        </p:nvGraphicFramePr>
        <p:xfrm>
          <a:off x="301310" y="1877287"/>
          <a:ext cx="14027780" cy="5033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778">
                  <a:extLst>
                    <a:ext uri="{9D8B030D-6E8A-4147-A177-3AD203B41FA5}">
                      <a16:colId xmlns:a16="http://schemas.microsoft.com/office/drawing/2014/main" val="2407658007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3466266348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1864391216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3084779980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3076309439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1617384866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3957033733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4160723522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2051249450"/>
                    </a:ext>
                  </a:extLst>
                </a:gridCol>
                <a:gridCol w="1402778">
                  <a:extLst>
                    <a:ext uri="{9D8B030D-6E8A-4147-A177-3AD203B41FA5}">
                      <a16:colId xmlns:a16="http://schemas.microsoft.com/office/drawing/2014/main" val="4085885682"/>
                    </a:ext>
                  </a:extLst>
                </a:gridCol>
              </a:tblGrid>
              <a:tr h="795155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День прогноза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SARIMAX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Ridge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ru-RU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151136"/>
                  </a:ext>
                </a:extLst>
              </a:tr>
              <a:tr h="66369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Обычный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Обычный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С новостями</a:t>
                      </a:r>
                      <a:endParaRPr lang="ru-RU" sz="1600" dirty="0"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Обычный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 новостями</a:t>
                      </a:r>
                      <a:endParaRPr lang="ru-RU" sz="16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Обычный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 новостями</a:t>
                      </a:r>
                      <a:endParaRPr lang="ru-RU" sz="16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Обычный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 новостями</a:t>
                      </a:r>
                      <a:endParaRPr lang="ru-RU" sz="16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022798"/>
                  </a:ext>
                </a:extLst>
              </a:tr>
              <a:tr h="6700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1,48</a:t>
                      </a:r>
                      <a:endParaRPr lang="ru-RU" b="1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1,72</a:t>
                      </a:r>
                      <a:endParaRPr lang="ru-RU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581753"/>
                  </a:ext>
                </a:extLst>
              </a:tr>
              <a:tr h="72593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4,42</a:t>
                      </a:r>
                      <a:endParaRPr lang="ru-RU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948767"/>
                  </a:ext>
                </a:extLst>
              </a:tr>
              <a:tr h="80969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4.63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545315"/>
                  </a:ext>
                </a:extLst>
              </a:tr>
              <a:tr h="73349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7.19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512339"/>
                  </a:ext>
                </a:extLst>
              </a:tr>
              <a:tr h="6357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2038.09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23.11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16.25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16.89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28.14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1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0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656517" y="649333"/>
            <a:ext cx="5317364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Архитектура сервиса</a:t>
            </a:r>
            <a:endParaRPr lang="ru-RU" sz="4400" b="1" dirty="0"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A7E94-CE6F-4465-9F3C-92A21DA7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47" y="1509349"/>
            <a:ext cx="6131437" cy="57707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F955A-86BE-4E3D-8EA2-EE8E080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D5E8EDCB-D0F3-4BEE-BBD4-8B4D3B41FF9D}"/>
              </a:ext>
            </a:extLst>
          </p:cNvPr>
          <p:cNvSpPr txBox="1">
            <a:spLocks/>
          </p:cNvSpPr>
          <p:nvPr/>
        </p:nvSpPr>
        <p:spPr>
          <a:xfrm>
            <a:off x="10131310" y="2614208"/>
            <a:ext cx="3960455" cy="62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NGINX – </a:t>
            </a:r>
            <a:r>
              <a:rPr lang="ru-RU" sz="1800" dirty="0"/>
              <a:t>распределение запросов между серверами для уменьшения нагрузки.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AE54CB-9846-4BF5-ABC6-374420E85E65}"/>
              </a:ext>
            </a:extLst>
          </p:cNvPr>
          <p:cNvSpPr txBox="1">
            <a:spLocks/>
          </p:cNvSpPr>
          <p:nvPr/>
        </p:nvSpPr>
        <p:spPr>
          <a:xfrm>
            <a:off x="10131310" y="5979153"/>
            <a:ext cx="3960455" cy="62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Streamlit</a:t>
            </a:r>
            <a:r>
              <a:rPr lang="en-US" sz="1800" dirty="0"/>
              <a:t> - </a:t>
            </a:r>
            <a:r>
              <a:rPr lang="ru-RU" sz="1800" dirty="0"/>
              <a:t>веб-приложений для анализа данных и машинного обучения.</a:t>
            </a:r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06D4159-85F7-43AE-964F-0A11F1D28C24}"/>
              </a:ext>
            </a:extLst>
          </p:cNvPr>
          <p:cNvSpPr txBox="1">
            <a:spLocks/>
          </p:cNvSpPr>
          <p:nvPr/>
        </p:nvSpPr>
        <p:spPr>
          <a:xfrm>
            <a:off x="674742" y="5820099"/>
            <a:ext cx="3031720" cy="62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FastAPI</a:t>
            </a:r>
            <a:r>
              <a:rPr lang="en-US" sz="1800" dirty="0"/>
              <a:t>- </a:t>
            </a:r>
            <a:r>
              <a:rPr lang="ru-RU" sz="1800" dirty="0"/>
              <a:t>веб-фреймворк для создания </a:t>
            </a:r>
            <a:r>
              <a:rPr lang="en-US" sz="1800" dirty="0"/>
              <a:t>API </a:t>
            </a:r>
            <a:r>
              <a:rPr lang="ru-RU" sz="1800" dirty="0"/>
              <a:t>на</a:t>
            </a:r>
            <a:r>
              <a:rPr lang="en-US" sz="1800" dirty="0"/>
              <a:t> Python</a:t>
            </a:r>
            <a:r>
              <a:rPr lang="ru-RU" sz="1800" dirty="0"/>
              <a:t>.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9525583C-33AD-420B-85AE-651FB0A100C8}"/>
              </a:ext>
            </a:extLst>
          </p:cNvPr>
          <p:cNvSpPr txBox="1">
            <a:spLocks/>
          </p:cNvSpPr>
          <p:nvPr/>
        </p:nvSpPr>
        <p:spPr>
          <a:xfrm>
            <a:off x="674742" y="2524303"/>
            <a:ext cx="3981776" cy="895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S3 - </a:t>
            </a:r>
            <a:r>
              <a:rPr lang="ru-RU" sz="1800" dirty="0"/>
              <a:t>облачное хранилище данных, позволяющее хранить и извлекать любое количество информации</a:t>
            </a:r>
            <a:r>
              <a:rPr lang="en-US" sz="1800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362625" y="140895"/>
            <a:ext cx="190515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Сервис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D1CE77-5615-4267-81E8-E6A551BA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rotection">
            <a:hlinkClick r:id="" action="ppaction://media"/>
            <a:extLst>
              <a:ext uri="{FF2B5EF4-FFF2-40B4-BE49-F238E27FC236}">
                <a16:creationId xmlns:a16="http://schemas.microsoft.com/office/drawing/2014/main" id="{254E4E58-A9EF-45C4-BCBF-7958ADA21C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038" y="827117"/>
            <a:ext cx="11702324" cy="7314509"/>
          </a:xfrm>
        </p:spPr>
      </p:pic>
    </p:spTree>
    <p:extLst>
      <p:ext uri="{BB962C8B-B14F-4D97-AF65-F5344CB8AC3E}">
        <p14:creationId xmlns:p14="http://schemas.microsoft.com/office/powerpoint/2010/main" val="15750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030239" y="1345006"/>
            <a:ext cx="456992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/>
              <a:t>Итоги работы</a:t>
            </a:r>
            <a:endParaRPr lang="ru-RU" sz="4400" b="1" dirty="0">
              <a:effectLst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1B9F03A-5FAE-4B92-A309-8108FE8C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1830" y="2627191"/>
            <a:ext cx="1059209" cy="522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Ridge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C44400-D255-4ACC-80DD-7869176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1177E9C-DFA4-4841-A79F-5A9BC46A7835}"/>
              </a:ext>
            </a:extLst>
          </p:cNvPr>
          <p:cNvSpPr txBox="1">
            <a:spLocks/>
          </p:cNvSpPr>
          <p:nvPr/>
        </p:nvSpPr>
        <p:spPr>
          <a:xfrm>
            <a:off x="7194618" y="6453156"/>
            <a:ext cx="1758388" cy="52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SARIMAX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0745C342-2709-4711-9AD4-0017B50F123E}"/>
              </a:ext>
            </a:extLst>
          </p:cNvPr>
          <p:cNvSpPr txBox="1">
            <a:spLocks/>
          </p:cNvSpPr>
          <p:nvPr/>
        </p:nvSpPr>
        <p:spPr>
          <a:xfrm>
            <a:off x="6135409" y="6449671"/>
            <a:ext cx="1059209" cy="52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LSTM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FD684EDF-EC35-4927-A2A5-32F4238FC829}"/>
              </a:ext>
            </a:extLst>
          </p:cNvPr>
          <p:cNvSpPr txBox="1">
            <a:spLocks/>
          </p:cNvSpPr>
          <p:nvPr/>
        </p:nvSpPr>
        <p:spPr>
          <a:xfrm>
            <a:off x="5758622" y="3292944"/>
            <a:ext cx="3113148" cy="821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Random Forest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C1108C60-162E-4370-BC3C-B9EB36FD08D3}"/>
              </a:ext>
            </a:extLst>
          </p:cNvPr>
          <p:cNvSpPr txBox="1">
            <a:spLocks/>
          </p:cNvSpPr>
          <p:nvPr/>
        </p:nvSpPr>
        <p:spPr>
          <a:xfrm>
            <a:off x="6155910" y="4024636"/>
            <a:ext cx="2318575" cy="54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XGBRegressor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65FC750E-746B-4432-927F-E428096FEF59}"/>
              </a:ext>
            </a:extLst>
          </p:cNvPr>
          <p:cNvSpPr txBox="1">
            <a:spLocks/>
          </p:cNvSpPr>
          <p:nvPr/>
        </p:nvSpPr>
        <p:spPr>
          <a:xfrm>
            <a:off x="6519902" y="5076674"/>
            <a:ext cx="1590588" cy="478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Новости</a:t>
            </a:r>
          </a:p>
        </p:txBody>
      </p:sp>
    </p:spTree>
    <p:extLst>
      <p:ext uri="{BB962C8B-B14F-4D97-AF65-F5344CB8AC3E}">
        <p14:creationId xmlns:p14="http://schemas.microsoft.com/office/powerpoint/2010/main" val="145303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3620539" y="3649133"/>
            <a:ext cx="7389321" cy="73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6000" b="1" dirty="0"/>
              <a:t>Спасибо за внимание.</a:t>
            </a:r>
            <a:endParaRPr lang="ru-RU" sz="60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B185E2-8064-49AA-AAEC-362D19CB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560223" y="1297682"/>
            <a:ext cx="3509953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Цели и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921" y="2803823"/>
            <a:ext cx="10033130" cy="381336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Исследовать подобные работы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данные по акциям и новостям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Предобработать данные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Обучить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Собрать и проанализировать метрики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Проверить улучшение прогнозов с использование новостей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Сделать выводы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92F86D-98A1-4E77-979B-B575F888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2835145" y="1271141"/>
            <a:ext cx="8960110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Предыдущий опыт в других работах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093DF-24AA-492B-BA2C-F2652DB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1066" y="3132667"/>
            <a:ext cx="11108268" cy="26839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 </a:t>
            </a:r>
            <a:r>
              <a:rPr lang="ru-RU" dirty="0">
                <a:solidFill>
                  <a:schemeClr val="tx1"/>
                </a:solidFill>
              </a:rPr>
              <a:t>часто лучше предсказывает.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[1]</a:t>
            </a:r>
            <a:endParaRPr lang="ru-R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Удавалось достигнуть точности в 96</a:t>
            </a:r>
            <a:r>
              <a:rPr lang="en-US" dirty="0">
                <a:solidFill>
                  <a:schemeClr val="tx1"/>
                </a:solidFill>
              </a:rPr>
              <a:t>%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новостей помогает улучшать предсказания.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Цены акций могут коррелировать с ценами полезных ископаемых.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Увеличение категорий новостей повышает точность.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853296-EC35-4374-BBC2-3EC88288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452E6D-1E5B-4ACE-A8E3-352A1016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310" y="7589348"/>
            <a:ext cx="4121780" cy="438150"/>
          </a:xfrm>
        </p:spPr>
        <p:txBody>
          <a:bodyPr/>
          <a:lstStyle/>
          <a:p>
            <a:r>
              <a:rPr lang="en-US" dirty="0">
                <a:hlinkClick r:id="rId2"/>
              </a:rPr>
              <a:t>[1] https://financetp.fa.ru/jour/article/view/950/633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5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F5F025A-705A-4694-8AA6-2C6789084F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53856" y="3412422"/>
            <a:ext cx="6216650" cy="2741612"/>
          </a:xfr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6230394" y="1281156"/>
            <a:ext cx="216961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</a:t>
            </a:r>
            <a:r>
              <a:rPr lang="ru-RU" sz="4400" b="1" dirty="0"/>
              <a:t>е</a:t>
            </a:r>
            <a:endParaRPr lang="ru-RU" sz="4400" b="1" dirty="0">
              <a:effectLst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8539" y="6158553"/>
            <a:ext cx="1767284" cy="4896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215 акций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02D9D97-E22B-4BBE-B73A-10F16F33AB2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659894" y="4053651"/>
            <a:ext cx="6216650" cy="1808162"/>
          </a:xfr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0EBF0FA8-9F2B-4998-8CCB-A03906C94E6A}"/>
              </a:ext>
            </a:extLst>
          </p:cNvPr>
          <p:cNvSpPr txBox="1">
            <a:spLocks/>
          </p:cNvSpPr>
          <p:nvPr/>
        </p:nvSpPr>
        <p:spPr>
          <a:xfrm>
            <a:off x="9255682" y="6131012"/>
            <a:ext cx="3071268" cy="517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Более 2 млн новостей</a:t>
            </a:r>
          </a:p>
        </p:txBody>
      </p:sp>
    </p:spTree>
    <p:extLst>
      <p:ext uri="{BB962C8B-B14F-4D97-AF65-F5344CB8AC3E}">
        <p14:creationId xmlns:p14="http://schemas.microsoft.com/office/powerpoint/2010/main" val="301342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452872" y="202090"/>
            <a:ext cx="519066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Данные по акциям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CDCD04-B467-4835-BBB4-91AAC30B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" y="867372"/>
            <a:ext cx="6282265" cy="325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F4C4BF-B05B-432E-A8EF-0016D535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40" y="4162080"/>
            <a:ext cx="6214585" cy="402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D8C91F-8E67-4669-B553-0BD2EEDA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843" y="867372"/>
            <a:ext cx="6173510" cy="32291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7EABC0-8B18-4DDA-A22D-CD1D85A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10961-7E2D-4A48-B8C0-EBA15A8B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08" y="4162080"/>
            <a:ext cx="5958719" cy="39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5839726" y="425968"/>
            <a:ext cx="2250272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Новости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FB0753-1D38-48C9-9AFE-69E96C8F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6"/>
            <a:ext cx="4656561" cy="46832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67024-20F9-4E0D-8DEA-71EBCF9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1" y="330886"/>
            <a:ext cx="4366610" cy="4791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B8417-982C-44F1-88EA-81855533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61" y="4127466"/>
            <a:ext cx="6860465" cy="41021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FAAACC-FDB7-4B4D-9731-3BD017C7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905606" y="1060473"/>
            <a:ext cx="4819188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Метрики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03428B-94F6-48A8-A178-7635CDBD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88" y="3682956"/>
            <a:ext cx="4915586" cy="13142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30320-595E-4818-B146-A9B3F68F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728" y="3237537"/>
            <a:ext cx="5632833" cy="22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4905606" y="1060473"/>
            <a:ext cx="4819188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b="1" dirty="0">
                <a:effectLst/>
              </a:rPr>
              <a:t>Модели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4830B-0593-4116-886D-12C3E4A5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6698" y="3517996"/>
            <a:ext cx="5074571" cy="145671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SARIMAX</a:t>
            </a:r>
            <a:endParaRPr lang="ru-R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 Forest Regression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E6ED-8367-4DC8-BC77-62E95C4A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3325B36-C43C-4103-AF2A-1CFC109FCE9E}"/>
              </a:ext>
            </a:extLst>
          </p:cNvPr>
          <p:cNvSpPr txBox="1">
            <a:spLocks/>
          </p:cNvSpPr>
          <p:nvPr/>
        </p:nvSpPr>
        <p:spPr>
          <a:xfrm>
            <a:off x="8218524" y="3439815"/>
            <a:ext cx="4534215" cy="1613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XGBRegressor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Использование новостей</a:t>
            </a:r>
          </a:p>
        </p:txBody>
      </p:sp>
    </p:spTree>
    <p:extLst>
      <p:ext uri="{BB962C8B-B14F-4D97-AF65-F5344CB8AC3E}">
        <p14:creationId xmlns:p14="http://schemas.microsoft.com/office/powerpoint/2010/main" val="276100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C086D2-7E97-4F50-80E8-2F92350F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668" y="4105777"/>
            <a:ext cx="5766096" cy="363238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34EE13-EE4A-4F7F-A339-083CC97E7CD6}"/>
              </a:ext>
            </a:extLst>
          </p:cNvPr>
          <p:cNvSpPr/>
          <p:nvPr/>
        </p:nvSpPr>
        <p:spPr>
          <a:xfrm>
            <a:off x="10473401" y="92792"/>
            <a:ext cx="1128173" cy="35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Ridge</a:t>
            </a:r>
            <a:endParaRPr lang="ru-RU" sz="4400" b="1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49FE0-40FE-4339-B0A3-8B6DD1D9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891517-7C93-4B92-BA8E-E859A068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69" y="491436"/>
            <a:ext cx="5715294" cy="3619686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C7CED3C8-958E-41F9-9BE4-A55D8A06DA56}"/>
              </a:ext>
            </a:extLst>
          </p:cNvPr>
          <p:cNvSpPr/>
          <p:nvPr/>
        </p:nvSpPr>
        <p:spPr>
          <a:xfrm>
            <a:off x="9904837" y="7738164"/>
            <a:ext cx="2265302" cy="35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Ridge with news</a:t>
            </a:r>
            <a:endParaRPr lang="ru-RU" sz="4400" b="1" dirty="0">
              <a:effectLst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877D4D-27B8-4EB1-8806-0AFA20A2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36" y="4159759"/>
            <a:ext cx="5778797" cy="3606985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093A2F04-EB5F-48E4-B608-C3AC8FF5EF11}"/>
              </a:ext>
            </a:extLst>
          </p:cNvPr>
          <p:cNvSpPr/>
          <p:nvPr/>
        </p:nvSpPr>
        <p:spPr>
          <a:xfrm>
            <a:off x="2545574" y="151942"/>
            <a:ext cx="2561721" cy="35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with news</a:t>
            </a:r>
            <a:endParaRPr lang="ru-RU" sz="4400" b="1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DB7257B-FC51-45A8-8946-499699F59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36" y="517843"/>
            <a:ext cx="5740695" cy="3587934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16C682AF-13C1-4BD4-A584-0AB3BD6FEEFB}"/>
              </a:ext>
            </a:extLst>
          </p:cNvPr>
          <p:cNvSpPr/>
          <p:nvPr/>
        </p:nvSpPr>
        <p:spPr>
          <a:xfrm>
            <a:off x="2693783" y="7766744"/>
            <a:ext cx="2265302" cy="35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Ridge with news</a:t>
            </a:r>
            <a:endParaRPr lang="ru-RU" sz="4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310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9806</TotalTime>
  <Words>289</Words>
  <Application>Microsoft Office PowerPoint</Application>
  <PresentationFormat>Произвольный</PresentationFormat>
  <Paragraphs>130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Tomorrow Medium</vt:lpstr>
      <vt:lpstr>Arial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Триголос</cp:lastModifiedBy>
  <cp:revision>52</cp:revision>
  <dcterms:created xsi:type="dcterms:W3CDTF">2025-05-02T09:30:01Z</dcterms:created>
  <dcterms:modified xsi:type="dcterms:W3CDTF">2025-05-28T23:07:34Z</dcterms:modified>
</cp:coreProperties>
</file>